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1"/>
  </p:notesMasterIdLst>
  <p:handoutMasterIdLst>
    <p:handoutMasterId r:id="rId12"/>
  </p:handoutMasterIdLst>
  <p:sldIdLst>
    <p:sldId id="300" r:id="rId4"/>
    <p:sldId id="301" r:id="rId5"/>
    <p:sldId id="313" r:id="rId6"/>
    <p:sldId id="312" r:id="rId7"/>
    <p:sldId id="309" r:id="rId8"/>
    <p:sldId id="310" r:id="rId9"/>
    <p:sldId id="308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Het kenmerkend aspect: </a:t>
            </a:r>
            <a:r>
              <a:rPr lang="nl-NL" altLang="nl-NL" dirty="0"/>
              <a:t>de ontwikkeling van 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handelskapitalisme en wereldeconomie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Het ontstaan van een wereldeconomie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De opkomst van het handelskapitalisme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Activiteiten van de VOC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Activiteiten van de WIC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§6.1 Een wereldeconomie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1672" y="1815033"/>
            <a:ext cx="7488832" cy="4175125"/>
          </a:xfrm>
        </p:spPr>
        <p:txBody>
          <a:bodyPr/>
          <a:lstStyle/>
          <a:p>
            <a:r>
              <a:rPr lang="nl-NL" dirty="0"/>
              <a:t>In de tijd van regenten en vorsten raakten gebieden over de hele wereld met elkaar verbonden. De Europeanen gingen wereldwijd handelsrelaties aan. Dit was het begin van de wereldeconomie.</a:t>
            </a:r>
          </a:p>
          <a:p>
            <a:r>
              <a:rPr lang="nl-NL" dirty="0"/>
              <a:t> </a:t>
            </a:r>
          </a:p>
          <a:p>
            <a:r>
              <a:rPr lang="nl-NL" dirty="0">
                <a:solidFill>
                  <a:srgbClr val="00B0F0"/>
                </a:solidFill>
              </a:rPr>
              <a:t>Tijd van regenten en vorsten: </a:t>
            </a:r>
            <a:r>
              <a:rPr lang="nl-NL" dirty="0"/>
              <a:t>zesde tijdvak (1600-1700).</a:t>
            </a:r>
          </a:p>
          <a:p>
            <a:r>
              <a:rPr lang="nl-NL" dirty="0">
                <a:solidFill>
                  <a:srgbClr val="00B0F0"/>
                </a:solidFill>
              </a:rPr>
              <a:t>Wereldeconomie:</a:t>
            </a:r>
            <a:r>
              <a:rPr lang="nl-NL" dirty="0"/>
              <a:t> economie die bestaat uit verschillende werelddelen die door handel met elkaar zijn verbonden.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Het ontstaan van een wereldeconomie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25" y="906239"/>
            <a:ext cx="8400814" cy="4747427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1681209" y="5796442"/>
            <a:ext cx="5769846" cy="43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Europese expansie omstreeks 1700.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5657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1672" y="1815033"/>
            <a:ext cx="7488832" cy="4175125"/>
          </a:xfrm>
        </p:spPr>
        <p:txBody>
          <a:bodyPr/>
          <a:lstStyle/>
          <a:p>
            <a:r>
              <a:rPr lang="nl-NL" dirty="0"/>
              <a:t>In deze tijd kwam het </a:t>
            </a:r>
            <a:r>
              <a:rPr lang="nl-NL" dirty="0">
                <a:solidFill>
                  <a:srgbClr val="00B0F0"/>
                </a:solidFill>
              </a:rPr>
              <a:t>handelskapitalisme</a:t>
            </a:r>
            <a:r>
              <a:rPr lang="nl-NL" dirty="0"/>
              <a:t> op:</a:t>
            </a:r>
          </a:p>
          <a:p>
            <a:r>
              <a:rPr lang="nl-NL" dirty="0"/>
              <a:t>koopman-ondernemers hielden zich bezig met handel én nijverheid en investeerden een deel van de winst weer in de onderneming.</a:t>
            </a:r>
          </a:p>
          <a:p>
            <a:endParaRPr lang="nl-NL" dirty="0"/>
          </a:p>
          <a:p>
            <a:r>
              <a:rPr lang="nl-NL" dirty="0"/>
              <a:t>In dit economisch systeem gaven de eigenaren niet altijd leiding aan de onderneming, zo was de VOC in handen van de aandeelhouders en werd ze geleid door de Heren Zeventien.</a:t>
            </a:r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De opkomst van het handelskapitalisme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194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815033"/>
            <a:ext cx="7905824" cy="417512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nl-NL" dirty="0"/>
              <a:t>In 1602 werd de VOC opgericht om concurrentie in Azië te voorkomen. Ze kreeg het monopolie op de handel in heel Azië en ruime bevoegdheden.</a:t>
            </a:r>
          </a:p>
          <a:p>
            <a:pPr marL="0" indent="0">
              <a:buFont typeface="Arial" charset="0"/>
              <a:buNone/>
              <a:defRPr/>
            </a:pPr>
            <a:endParaRPr lang="nl-NL" dirty="0"/>
          </a:p>
          <a:p>
            <a:pPr marL="0" indent="0">
              <a:buFont typeface="Arial" charset="0"/>
              <a:buNone/>
              <a:defRPr/>
            </a:pPr>
            <a:r>
              <a:rPr lang="nl-NL" dirty="0"/>
              <a:t>De VOC was de eerste multinational: de compagnie had in Azië een netwerk van factorijen en speelde een grote rol in de wereldeconomie.</a:t>
            </a:r>
          </a:p>
          <a:p>
            <a:pPr marL="0" indent="0">
              <a:buFont typeface="Arial" charset="0"/>
              <a:buNone/>
              <a:defRPr/>
            </a:pPr>
            <a:r>
              <a:rPr lang="nl-NL" dirty="0"/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nl-NL" dirty="0">
                <a:solidFill>
                  <a:srgbClr val="00B0F0"/>
                </a:solidFill>
              </a:rPr>
              <a:t>Multinational:</a:t>
            </a:r>
            <a:r>
              <a:rPr lang="nl-NL" dirty="0"/>
              <a:t> onderneming met vestigingen in meerdere landen.</a:t>
            </a:r>
          </a:p>
          <a:p>
            <a:pPr marL="0" indent="0">
              <a:buFont typeface="Arial" charset="0"/>
              <a:buNone/>
              <a:defRPr/>
            </a:pPr>
            <a:r>
              <a:rPr lang="nl-NL" dirty="0">
                <a:solidFill>
                  <a:srgbClr val="00B0F0"/>
                </a:solidFill>
              </a:rPr>
              <a:t>Factorij:</a:t>
            </a:r>
            <a:r>
              <a:rPr lang="nl-NL" dirty="0"/>
              <a:t> handelsnederzetting.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Activiteiten van de VOC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508" y="791842"/>
            <a:ext cx="6386984" cy="4414684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864862" y="5248709"/>
            <a:ext cx="7402838" cy="1196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In 1618 stichtte Jan Pieterszoon Coen, Batavia, het hoofdkwartier van de </a:t>
            </a:r>
            <a:r>
              <a:rPr lang="nl-NL" dirty="0">
                <a:solidFill>
                  <a:srgbClr val="00B0F0"/>
                </a:solidFill>
              </a:rPr>
              <a:t>gouverneur-generaal</a:t>
            </a:r>
            <a:r>
              <a:rPr lang="nl-NL" dirty="0">
                <a:solidFill>
                  <a:schemeClr val="accent4"/>
                </a:solidFill>
              </a:rPr>
              <a:t>,</a:t>
            </a:r>
            <a:r>
              <a:rPr lang="nl-NL" dirty="0"/>
              <a:t> de hoogste bestuurder van de VOC in Azië.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25223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823517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1621 werd de WIC opgericht voor deelname aan de handel tussen Afrika en West-Indië.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In het begin was ze sterk gericht op de kaapvaart: in 1628 veroverde Piet Hein </a:t>
            </a:r>
            <a:r>
              <a:rPr lang="nl-NL" altLang="nl-NL" dirty="0" smtClean="0"/>
              <a:t>een </a:t>
            </a:r>
            <a:r>
              <a:rPr lang="nl-NL" altLang="nl-NL" dirty="0"/>
              <a:t>‘zilvervloot’.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Van de kolonies in Amerika bleven alleen de zes Antilliaanse eilanden en Suriname behouden.</a:t>
            </a:r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rgbClr val="00B0F0"/>
                </a:solidFill>
              </a:rPr>
              <a:t>Kaapvaart: </a:t>
            </a:r>
            <a:r>
              <a:rPr lang="nl-NL" altLang="nl-NL" dirty="0"/>
              <a:t>piraterij met toestemming van de overheid.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Activiteiten van de WIC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989</TotalTime>
  <Words>362</Words>
  <Application>Microsoft Office PowerPoint</Application>
  <PresentationFormat>Diavoorstelling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§6.1 Een wereldeconomie</vt:lpstr>
      <vt:lpstr>Het ontstaan van een wereldeconomie</vt:lpstr>
      <vt:lpstr>PowerPoint-presentatie</vt:lpstr>
      <vt:lpstr>De opkomst van het handelskapitalisme</vt:lpstr>
      <vt:lpstr>Activiteiten van de VOC</vt:lpstr>
      <vt:lpstr>PowerPoint-presentatie</vt:lpstr>
      <vt:lpstr>Activiteiten van de WIC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261</cp:revision>
  <cp:lastPrinted>2013-03-19T08:25:20Z</cp:lastPrinted>
  <dcterms:created xsi:type="dcterms:W3CDTF">2013-03-13T12:13:36Z</dcterms:created>
  <dcterms:modified xsi:type="dcterms:W3CDTF">2016-11-08T09:50:06Z</dcterms:modified>
</cp:coreProperties>
</file>